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Matematika</a:t>
            </a:r>
            <a:r>
              <a:rPr lang="en-US" dirty="0" smtClean="0"/>
              <a:t> vs </a:t>
            </a:r>
            <a:r>
              <a:rPr lang="en-US" dirty="0" err="1" smtClean="0"/>
              <a:t>aritmatika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rini</a:t>
            </a:r>
            <a:r>
              <a:rPr lang="en-US" dirty="0" smtClean="0"/>
              <a:t> Fitriani </a:t>
            </a:r>
            <a:r>
              <a:rPr lang="en-US" dirty="0" err="1" smtClean="0"/>
              <a:t>s.t.</a:t>
            </a:r>
            <a:r>
              <a:rPr lang="en-US" dirty="0" smtClean="0"/>
              <a:t>, </a:t>
            </a:r>
            <a:r>
              <a:rPr lang="en-US" dirty="0" err="1" smtClean="0"/>
              <a:t>m.m.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952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034" y="2219567"/>
            <a:ext cx="3373051" cy="1616773"/>
          </a:xfrm>
        </p:spPr>
        <p:txBody>
          <a:bodyPr>
            <a:normAutofit/>
          </a:bodyPr>
          <a:lstStyle/>
          <a:p>
            <a:r>
              <a:rPr lang="en-US" dirty="0" smtClean="0"/>
              <a:t>PANDAI BERHITUNG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29203" y="2219567"/>
            <a:ext cx="8030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=</a:t>
            </a:r>
            <a:endParaRPr lang="en-US" sz="9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338" y="1506631"/>
            <a:ext cx="1743075" cy="261937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997990" y="2163976"/>
            <a:ext cx="3634571" cy="161677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SUKSES MATEMATIKA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955679" y="2163976"/>
            <a:ext cx="8030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44095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1077532"/>
          </a:xfrm>
        </p:spPr>
        <p:txBody>
          <a:bodyPr/>
          <a:lstStyle/>
          <a:p>
            <a:r>
              <a:rPr lang="en-US" dirty="0" err="1" smtClean="0"/>
              <a:t>Percakapan</a:t>
            </a:r>
            <a:r>
              <a:rPr lang="en-US" dirty="0" smtClean="0"/>
              <a:t> di </a:t>
            </a:r>
            <a:r>
              <a:rPr lang="en-US" dirty="0" err="1" smtClean="0"/>
              <a:t>sebuah</a:t>
            </a:r>
            <a:r>
              <a:rPr lang="en-US" dirty="0" smtClean="0"/>
              <a:t> TK-B: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687134"/>
            <a:ext cx="10131425" cy="3400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/>
              <a:t>Ibu</a:t>
            </a:r>
            <a:r>
              <a:rPr lang="en-US" sz="2800" dirty="0" smtClean="0"/>
              <a:t> A	: </a:t>
            </a:r>
            <a:r>
              <a:rPr lang="en-US" sz="2800" dirty="0" err="1" smtClean="0"/>
              <a:t>Anakku</a:t>
            </a:r>
            <a:r>
              <a:rPr lang="en-US" sz="2800" dirty="0" smtClean="0"/>
              <a:t> </a:t>
            </a:r>
            <a:r>
              <a:rPr lang="en-US" sz="2800" dirty="0" err="1" smtClean="0"/>
              <a:t>matematikanya</a:t>
            </a:r>
            <a:r>
              <a:rPr lang="en-US" sz="2800" dirty="0" smtClean="0"/>
              <a:t> </a:t>
            </a:r>
            <a:r>
              <a:rPr lang="en-US" sz="2800" dirty="0" err="1" smtClean="0"/>
              <a:t>sudah</a:t>
            </a:r>
            <a:r>
              <a:rPr lang="en-US" sz="2800" dirty="0" smtClean="0"/>
              <a:t> </a:t>
            </a:r>
            <a:r>
              <a:rPr lang="en-US" sz="2800" dirty="0" err="1" smtClean="0"/>
              <a:t>pintar</a:t>
            </a:r>
            <a:r>
              <a:rPr lang="en-US" sz="2800" dirty="0" smtClean="0"/>
              <a:t>.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  </a:t>
            </a:r>
            <a:r>
              <a:rPr lang="en-US" sz="2800" dirty="0" err="1" smtClean="0"/>
              <a:t>Sudah</a:t>
            </a:r>
            <a:r>
              <a:rPr lang="en-US" sz="2800" dirty="0" smtClean="0"/>
              <a:t> </a:t>
            </a:r>
            <a:r>
              <a:rPr lang="en-US" sz="2800" dirty="0" err="1" smtClean="0"/>
              <a:t>bisa</a:t>
            </a:r>
            <a:r>
              <a:rPr lang="en-US" sz="2800" dirty="0" smtClean="0"/>
              <a:t> kali-kalian </a:t>
            </a:r>
            <a:r>
              <a:rPr lang="en-US" sz="2800" dirty="0" err="1" smtClean="0"/>
              <a:t>lho</a:t>
            </a:r>
            <a:r>
              <a:rPr lang="en-US" sz="2800" dirty="0" smtClean="0"/>
              <a:t>.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Ibu</a:t>
            </a:r>
            <a:r>
              <a:rPr lang="en-US" sz="2800" dirty="0" smtClean="0"/>
              <a:t> B	: </a:t>
            </a:r>
            <a:r>
              <a:rPr lang="en-US" sz="2800" dirty="0" err="1" smtClean="0"/>
              <a:t>Wah</a:t>
            </a:r>
            <a:r>
              <a:rPr lang="en-US" sz="2800" dirty="0" smtClean="0"/>
              <a:t> </a:t>
            </a:r>
            <a:r>
              <a:rPr lang="en-US" sz="2800" dirty="0" err="1" smtClean="0"/>
              <a:t>hebat</a:t>
            </a:r>
            <a:r>
              <a:rPr lang="en-US" sz="2800" dirty="0" smtClean="0"/>
              <a:t> </a:t>
            </a:r>
            <a:r>
              <a:rPr lang="en-US" sz="2800" dirty="0" err="1" smtClean="0"/>
              <a:t>banget</a:t>
            </a:r>
            <a:r>
              <a:rPr lang="en-US" sz="2800" dirty="0" smtClean="0"/>
              <a:t>. </a:t>
            </a:r>
            <a:r>
              <a:rPr lang="en-US" sz="2800" dirty="0" err="1" smtClean="0"/>
              <a:t>Anakku</a:t>
            </a:r>
            <a:r>
              <a:rPr lang="en-US" sz="2800" dirty="0" smtClean="0"/>
              <a:t> </a:t>
            </a:r>
            <a:r>
              <a:rPr lang="en-US" sz="2800" dirty="0" err="1" smtClean="0"/>
              <a:t>baru</a:t>
            </a:r>
            <a:r>
              <a:rPr lang="en-US" sz="2800" dirty="0" smtClean="0"/>
              <a:t> </a:t>
            </a:r>
            <a:r>
              <a:rPr lang="en-US" sz="2800" dirty="0" err="1" smtClean="0"/>
              <a:t>sampai</a:t>
            </a:r>
            <a:r>
              <a:rPr lang="en-US" sz="2800" dirty="0" smtClean="0"/>
              <a:t> </a:t>
            </a:r>
            <a:r>
              <a:rPr lang="en-US" sz="2800" dirty="0" err="1" smtClean="0"/>
              <a:t>penjumlahan</a:t>
            </a:r>
            <a:r>
              <a:rPr lang="en-US" sz="2800" dirty="0" smtClean="0"/>
              <a:t>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 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pengurangan</a:t>
            </a:r>
            <a:r>
              <a:rPr lang="en-US" sz="2800" dirty="0" smtClean="0"/>
              <a:t> </a:t>
            </a:r>
            <a:r>
              <a:rPr lang="en-US" sz="2800" dirty="0" err="1" smtClean="0"/>
              <a:t>puluhan</a:t>
            </a:r>
            <a:r>
              <a:rPr lang="en-US" sz="2800" dirty="0" smtClean="0"/>
              <a:t>.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Ibu</a:t>
            </a:r>
            <a:r>
              <a:rPr lang="en-US" sz="2800" dirty="0" smtClean="0"/>
              <a:t> C	: </a:t>
            </a:r>
            <a:r>
              <a:rPr lang="en-US" sz="2800" dirty="0" err="1" smtClean="0"/>
              <a:t>Kok</a:t>
            </a:r>
            <a:r>
              <a:rPr lang="en-US" sz="2800" dirty="0" smtClean="0"/>
              <a:t> </a:t>
            </a:r>
            <a:r>
              <a:rPr lang="en-US" sz="2800" dirty="0" err="1" smtClean="0"/>
              <a:t>bisa</a:t>
            </a:r>
            <a:r>
              <a:rPr lang="en-US" sz="2800" dirty="0" smtClean="0"/>
              <a:t> </a:t>
            </a:r>
            <a:r>
              <a:rPr lang="en-US" sz="2800" dirty="0" err="1" smtClean="0"/>
              <a:t>sih</a:t>
            </a:r>
            <a:r>
              <a:rPr lang="en-US" sz="2800" dirty="0" smtClean="0"/>
              <a:t>? </a:t>
            </a:r>
            <a:r>
              <a:rPr lang="en-US" sz="2800" dirty="0" err="1" smtClean="0"/>
              <a:t>Anakku</a:t>
            </a:r>
            <a:r>
              <a:rPr lang="en-US" sz="2800" dirty="0" smtClean="0"/>
              <a:t> </a:t>
            </a:r>
            <a:r>
              <a:rPr lang="en-US" sz="2800" dirty="0" err="1" smtClean="0"/>
              <a:t>menghitung</a:t>
            </a:r>
            <a:r>
              <a:rPr lang="en-US" sz="2800" dirty="0" smtClean="0"/>
              <a:t> 3+6 </a:t>
            </a:r>
            <a:r>
              <a:rPr lang="en-US" sz="2800" dirty="0" err="1" smtClean="0"/>
              <a:t>saja</a:t>
            </a:r>
            <a:r>
              <a:rPr lang="en-US" sz="2800" dirty="0" smtClean="0"/>
              <a:t> </a:t>
            </a:r>
            <a:r>
              <a:rPr lang="en-US" sz="2800" dirty="0" err="1" smtClean="0"/>
              <a:t>masih</a:t>
            </a:r>
            <a:r>
              <a:rPr lang="en-US" sz="2800" dirty="0" smtClean="0"/>
              <a:t> </a:t>
            </a:r>
            <a:r>
              <a:rPr lang="en-US" sz="2800" dirty="0" err="1" smtClean="0"/>
              <a:t>susah</a:t>
            </a:r>
            <a:r>
              <a:rPr lang="en-US" sz="2800" dirty="0" smtClean="0"/>
              <a:t>.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  </a:t>
            </a:r>
            <a:r>
              <a:rPr lang="en-US" sz="2800" dirty="0" err="1" smtClean="0"/>
              <a:t>Masih</a:t>
            </a:r>
            <a:r>
              <a:rPr lang="en-US" sz="2800" dirty="0" smtClean="0"/>
              <a:t> </a:t>
            </a:r>
            <a:r>
              <a:rPr lang="en-US" sz="2800" dirty="0" err="1" smtClean="0"/>
              <a:t>ngitung</a:t>
            </a:r>
            <a:r>
              <a:rPr lang="en-US" sz="2800" dirty="0" smtClean="0"/>
              <a:t> </a:t>
            </a:r>
            <a:r>
              <a:rPr lang="en-US" sz="2800" dirty="0" err="1" smtClean="0"/>
              <a:t>pakai</a:t>
            </a:r>
            <a:r>
              <a:rPr lang="en-US" sz="2800" dirty="0" smtClean="0"/>
              <a:t> </a:t>
            </a:r>
            <a:r>
              <a:rPr lang="en-US" sz="2800" dirty="0" err="1" smtClean="0"/>
              <a:t>jari</a:t>
            </a:r>
            <a:r>
              <a:rPr lang="en-US" sz="2800" dirty="0" smtClean="0"/>
              <a:t>. </a:t>
            </a:r>
            <a:r>
              <a:rPr lang="en-US" sz="2800" dirty="0" err="1" smtClean="0"/>
              <a:t>Pengurangan</a:t>
            </a:r>
            <a:r>
              <a:rPr lang="en-US" sz="2800" dirty="0" smtClean="0"/>
              <a:t> juga </a:t>
            </a:r>
            <a:r>
              <a:rPr lang="en-US" sz="2800" dirty="0" err="1" smtClean="0"/>
              <a:t>masih</a:t>
            </a:r>
            <a:r>
              <a:rPr lang="en-US" sz="2800" dirty="0" smtClean="0"/>
              <a:t> </a:t>
            </a:r>
            <a:r>
              <a:rPr lang="en-US" sz="2800" dirty="0" err="1" smtClean="0"/>
              <a:t>bingung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812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609600"/>
            <a:ext cx="8352182" cy="871473"/>
          </a:xfrm>
        </p:spPr>
        <p:txBody>
          <a:bodyPr>
            <a:noAutofit/>
          </a:bodyPr>
          <a:lstStyle/>
          <a:p>
            <a:r>
              <a:rPr lang="en-US" dirty="0" smtClean="0"/>
              <a:t>PANDANGAN </a:t>
            </a:r>
            <a:r>
              <a:rPr lang="en-US" dirty="0" smtClean="0"/>
              <a:t>yang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di </a:t>
            </a:r>
            <a:r>
              <a:rPr lang="en-US" dirty="0" err="1" smtClean="0"/>
              <a:t>masyarakat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937" y="2092964"/>
            <a:ext cx="4204251" cy="231553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/>
              <a:t>Kriteria</a:t>
            </a:r>
            <a:r>
              <a:rPr lang="en-US" sz="2800" dirty="0" smtClean="0"/>
              <a:t> </a:t>
            </a:r>
            <a:r>
              <a:rPr lang="en-US" sz="2800" dirty="0" err="1" smtClean="0"/>
              <a:t>pintar</a:t>
            </a:r>
            <a:r>
              <a:rPr lang="en-US" sz="2800" dirty="0" smtClean="0"/>
              <a:t> </a:t>
            </a:r>
            <a:r>
              <a:rPr lang="en-US" sz="2800" dirty="0" err="1" smtClean="0"/>
              <a:t>matematika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cepat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menghitung</a:t>
            </a:r>
            <a:r>
              <a:rPr lang="en-US" sz="2800" dirty="0" smtClean="0"/>
              <a:t> </a:t>
            </a:r>
            <a:r>
              <a:rPr lang="en-US" sz="2800" dirty="0" err="1" smtClean="0"/>
              <a:t>penjumlahan</a:t>
            </a:r>
            <a:r>
              <a:rPr lang="en-US" sz="2800" dirty="0" smtClean="0"/>
              <a:t>, </a:t>
            </a:r>
            <a:r>
              <a:rPr lang="en-US" sz="2800" dirty="0" err="1" smtClean="0"/>
              <a:t>pengurangan</a:t>
            </a:r>
            <a:r>
              <a:rPr lang="en-US" sz="2800" dirty="0" smtClean="0"/>
              <a:t>, </a:t>
            </a:r>
            <a:r>
              <a:rPr lang="en-US" sz="2800" dirty="0" err="1" smtClean="0"/>
              <a:t>perkalian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pembagian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087837" y="1685985"/>
            <a:ext cx="4496430" cy="3000803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800" dirty="0" err="1" smtClean="0"/>
              <a:t>Banyak</a:t>
            </a:r>
            <a:r>
              <a:rPr lang="en-US" sz="2800" dirty="0" smtClean="0"/>
              <a:t> </a:t>
            </a:r>
            <a:r>
              <a:rPr lang="en-US" sz="2800" dirty="0" err="1" smtClean="0"/>
              <a:t>orangtua</a:t>
            </a:r>
            <a:r>
              <a:rPr lang="en-US" sz="2800" dirty="0" smtClean="0"/>
              <a:t> </a:t>
            </a:r>
            <a:r>
              <a:rPr lang="en-US" sz="2800" dirty="0" err="1" smtClean="0"/>
              <a:t>fokus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berlomba-lomba</a:t>
            </a:r>
            <a:r>
              <a:rPr lang="en-US" sz="2800" dirty="0" smtClean="0"/>
              <a:t> </a:t>
            </a:r>
            <a:r>
              <a:rPr lang="en-US" sz="2800" dirty="0" err="1" smtClean="0"/>
              <a:t>membuat</a:t>
            </a:r>
            <a:r>
              <a:rPr lang="en-US" sz="2800" dirty="0" smtClean="0"/>
              <a:t> </a:t>
            </a:r>
            <a:r>
              <a:rPr lang="en-US" sz="2800" dirty="0" err="1" smtClean="0"/>
              <a:t>anaknya</a:t>
            </a:r>
            <a:r>
              <a:rPr lang="en-US" sz="2800" dirty="0" smtClean="0"/>
              <a:t> </a:t>
            </a:r>
            <a:r>
              <a:rPr lang="en-US" sz="2800" dirty="0" err="1" smtClean="0"/>
              <a:t>pintar</a:t>
            </a:r>
            <a:r>
              <a:rPr lang="en-US" sz="2800" dirty="0" smtClean="0"/>
              <a:t> </a:t>
            </a:r>
            <a:r>
              <a:rPr lang="en-US" sz="2800" dirty="0" err="1" smtClean="0"/>
              <a:t>menghitung</a:t>
            </a:r>
            <a:r>
              <a:rPr lang="en-US" sz="2800" dirty="0" smtClean="0"/>
              <a:t>, </a:t>
            </a:r>
            <a:r>
              <a:rPr lang="en-US" sz="2800" dirty="0" err="1" smtClean="0"/>
              <a:t>bahkan</a:t>
            </a:r>
            <a:r>
              <a:rPr lang="en-US" sz="2800" dirty="0" smtClean="0"/>
              <a:t> </a:t>
            </a:r>
            <a:r>
              <a:rPr lang="en-US" sz="2800" dirty="0" err="1" smtClean="0"/>
              <a:t>sejak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TK. </a:t>
            </a:r>
          </a:p>
          <a:p>
            <a:pPr marL="0" indent="0">
              <a:buFont typeface="Arial"/>
              <a:buNone/>
            </a:pP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sedikit</a:t>
            </a:r>
            <a:r>
              <a:rPr lang="en-US" sz="2800" dirty="0" smtClean="0"/>
              <a:t> </a:t>
            </a:r>
            <a:r>
              <a:rPr lang="en-US" sz="2800" dirty="0" err="1" smtClean="0"/>
              <a:t>anak</a:t>
            </a:r>
            <a:r>
              <a:rPr lang="en-US" sz="2800" dirty="0" smtClean="0"/>
              <a:t> TK yang </a:t>
            </a:r>
            <a:r>
              <a:rPr lang="en-US" sz="2800" dirty="0" err="1" smtClean="0"/>
              <a:t>sudah</a:t>
            </a:r>
            <a:r>
              <a:rPr lang="en-US" sz="2800" dirty="0" smtClean="0"/>
              <a:t> </a:t>
            </a:r>
            <a:r>
              <a:rPr lang="en-US" sz="2800" dirty="0" err="1" smtClean="0"/>
              <a:t>diajarkan</a:t>
            </a:r>
            <a:r>
              <a:rPr lang="en-US" sz="2800" dirty="0" smtClean="0"/>
              <a:t> </a:t>
            </a:r>
            <a:r>
              <a:rPr lang="en-US" sz="2800" dirty="0" err="1" smtClean="0"/>
              <a:t>perkalian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pembagian</a:t>
            </a:r>
            <a:endParaRPr lang="en-US" sz="2800" dirty="0"/>
          </a:p>
        </p:txBody>
      </p:sp>
      <p:sp>
        <p:nvSpPr>
          <p:cNvPr id="6" name="Striped Right Arrow 5"/>
          <p:cNvSpPr/>
          <p:nvPr/>
        </p:nvSpPr>
        <p:spPr>
          <a:xfrm>
            <a:off x="5223222" y="2765224"/>
            <a:ext cx="1696279" cy="980661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644721" y="4891700"/>
            <a:ext cx="3953546" cy="13265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smtClean="0">
                <a:solidFill>
                  <a:schemeClr val="bg1"/>
                </a:solidFill>
              </a:rPr>
              <a:t>+ </a:t>
            </a:r>
            <a:r>
              <a:rPr lang="en-US" sz="4800" dirty="0">
                <a:solidFill>
                  <a:schemeClr val="bg1"/>
                </a:solidFill>
              </a:rPr>
              <a:t>-</a:t>
            </a:r>
            <a:r>
              <a:rPr lang="en-US" sz="4800" dirty="0" smtClean="0">
                <a:solidFill>
                  <a:schemeClr val="bg1"/>
                </a:solidFill>
              </a:rPr>
              <a:t> x : = 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1494" y="4971117"/>
            <a:ext cx="990600" cy="1123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312" y="4971117"/>
            <a:ext cx="849737" cy="120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88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279" y="692194"/>
            <a:ext cx="4204251" cy="130888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347" y="2374100"/>
            <a:ext cx="4548808" cy="3228210"/>
          </a:xfrm>
        </p:spPr>
        <p:txBody>
          <a:bodyPr>
            <a:normAutofit lnSpcReduction="10000"/>
          </a:bodyPr>
          <a:lstStyle/>
          <a:p>
            <a:r>
              <a:rPr lang="en-US" sz="2800" dirty="0" err="1" smtClean="0"/>
              <a:t>Anak</a:t>
            </a:r>
            <a:r>
              <a:rPr lang="en-US" sz="2800" dirty="0" smtClean="0"/>
              <a:t> </a:t>
            </a:r>
            <a:r>
              <a:rPr lang="en-US" sz="2800" dirty="0" err="1" smtClean="0"/>
              <a:t>senang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melakukannya</a:t>
            </a:r>
            <a:endParaRPr lang="en-US" sz="2800" dirty="0" smtClean="0"/>
          </a:p>
          <a:p>
            <a:r>
              <a:rPr lang="en-US" sz="2800" dirty="0" err="1" smtClean="0"/>
              <a:t>Anak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dipaksa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belajar</a:t>
            </a:r>
            <a:endParaRPr lang="en-US" sz="2800" dirty="0" smtClean="0"/>
          </a:p>
          <a:p>
            <a:r>
              <a:rPr lang="en-US" sz="2800" dirty="0" err="1" smtClean="0"/>
              <a:t>Diajarkan</a:t>
            </a:r>
            <a:r>
              <a:rPr lang="en-US" sz="2800" dirty="0" smtClean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tahap</a:t>
            </a:r>
            <a:r>
              <a:rPr lang="en-US" sz="2800" dirty="0"/>
              <a:t> </a:t>
            </a:r>
            <a:r>
              <a:rPr lang="en-US" sz="2800" dirty="0" err="1"/>
              <a:t>pengenalan</a:t>
            </a:r>
            <a:r>
              <a:rPr lang="en-US" sz="2800" dirty="0"/>
              <a:t> </a:t>
            </a:r>
            <a:r>
              <a:rPr lang="en-US" sz="2800" dirty="0" err="1"/>
              <a:t>konsep</a:t>
            </a:r>
            <a:r>
              <a:rPr lang="en-US" sz="2800" dirty="0"/>
              <a:t> yang </a:t>
            </a:r>
            <a:r>
              <a:rPr lang="en-US" sz="2800" dirty="0" err="1"/>
              <a:t>benar</a:t>
            </a:r>
            <a:r>
              <a:rPr lang="en-US" sz="2800" dirty="0"/>
              <a:t>.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194853" y="692193"/>
            <a:ext cx="6255025" cy="130888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087155" y="2279655"/>
            <a:ext cx="6840175" cy="4005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 smtClean="0"/>
              <a:t>Anak</a:t>
            </a:r>
            <a:r>
              <a:rPr lang="en-US" sz="2800" dirty="0" smtClean="0"/>
              <a:t> stress </a:t>
            </a:r>
            <a:r>
              <a:rPr lang="en-US" sz="2800" dirty="0" err="1" smtClean="0"/>
              <a:t>karena</a:t>
            </a:r>
            <a:r>
              <a:rPr lang="en-US" sz="2800" dirty="0" smtClean="0"/>
              <a:t> </a:t>
            </a:r>
            <a:r>
              <a:rPr lang="en-US" sz="2800" dirty="0" err="1" smtClean="0"/>
              <a:t>terbebani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soal</a:t>
            </a:r>
            <a:r>
              <a:rPr lang="en-US" sz="2800" dirty="0" smtClean="0"/>
              <a:t> yang </a:t>
            </a:r>
            <a:r>
              <a:rPr lang="en-US" sz="2800" dirty="0" err="1" smtClean="0"/>
              <a:t>banyak</a:t>
            </a:r>
            <a:r>
              <a:rPr lang="en-US" sz="2800" dirty="0" smtClean="0"/>
              <a:t>, </a:t>
            </a:r>
            <a:r>
              <a:rPr lang="en-US" sz="2800" dirty="0" err="1" smtClean="0"/>
              <a:t>dimarahi</a:t>
            </a:r>
            <a:r>
              <a:rPr lang="en-US" sz="2800" dirty="0" smtClean="0"/>
              <a:t> </a:t>
            </a:r>
            <a:r>
              <a:rPr lang="en-US" sz="2800" dirty="0" err="1" smtClean="0"/>
              <a:t>jika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bisa</a:t>
            </a:r>
            <a:r>
              <a:rPr lang="en-US" sz="2800" dirty="0" smtClean="0"/>
              <a:t> </a:t>
            </a:r>
            <a:r>
              <a:rPr lang="en-US" sz="2800" dirty="0" err="1" smtClean="0"/>
              <a:t>menjawab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harus</a:t>
            </a:r>
            <a:r>
              <a:rPr lang="en-US" sz="2800" dirty="0" smtClean="0"/>
              <a:t> </a:t>
            </a:r>
            <a:r>
              <a:rPr lang="en-US" sz="2800" dirty="0" err="1" smtClean="0"/>
              <a:t>mengikuti</a:t>
            </a:r>
            <a:r>
              <a:rPr lang="en-US" sz="2800" dirty="0" smtClean="0"/>
              <a:t> target </a:t>
            </a:r>
            <a:r>
              <a:rPr lang="en-US" sz="2800" dirty="0" err="1" smtClean="0"/>
              <a:t>orangtua</a:t>
            </a:r>
            <a:endParaRPr lang="en-US" sz="2800" dirty="0" smtClean="0"/>
          </a:p>
          <a:p>
            <a:r>
              <a:rPr lang="en-US" sz="2800" dirty="0" err="1" smtClean="0"/>
              <a:t>Diajarkan</a:t>
            </a:r>
            <a:r>
              <a:rPr lang="en-US" sz="2800" dirty="0" smtClean="0"/>
              <a:t> </a:t>
            </a:r>
            <a:r>
              <a:rPr lang="en-US" sz="2800" dirty="0" err="1" smtClean="0"/>
              <a:t>tanpa</a:t>
            </a:r>
            <a:r>
              <a:rPr lang="en-US" sz="2800" dirty="0" smtClean="0"/>
              <a:t> </a:t>
            </a:r>
            <a:r>
              <a:rPr lang="en-US" sz="2800" dirty="0" err="1" smtClean="0"/>
              <a:t>melalui</a:t>
            </a:r>
            <a:r>
              <a:rPr lang="en-US" sz="2800" dirty="0" smtClean="0"/>
              <a:t> </a:t>
            </a:r>
            <a:r>
              <a:rPr lang="en-US" sz="2800" dirty="0" err="1" smtClean="0"/>
              <a:t>tahap</a:t>
            </a:r>
            <a:r>
              <a:rPr lang="en-US" sz="2800" dirty="0" smtClean="0"/>
              <a:t> </a:t>
            </a:r>
            <a:r>
              <a:rPr lang="en-US" sz="2800" dirty="0" err="1" smtClean="0"/>
              <a:t>pengenalan</a:t>
            </a:r>
            <a:r>
              <a:rPr lang="en-US" sz="2800" dirty="0" smtClean="0"/>
              <a:t> </a:t>
            </a:r>
            <a:r>
              <a:rPr lang="en-US" sz="2800" dirty="0" err="1" smtClean="0"/>
              <a:t>konsep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benar</a:t>
            </a:r>
            <a:r>
              <a:rPr lang="en-US" sz="2800" dirty="0" smtClean="0"/>
              <a:t>,  </a:t>
            </a:r>
            <a:r>
              <a:rPr lang="en-US" sz="2800" dirty="0" err="1" smtClean="0"/>
              <a:t>sehingga</a:t>
            </a:r>
            <a:r>
              <a:rPr lang="en-US" sz="2800" dirty="0" smtClean="0"/>
              <a:t> </a:t>
            </a:r>
            <a:r>
              <a:rPr lang="en-US" sz="2800" dirty="0" err="1" smtClean="0"/>
              <a:t>banyak</a:t>
            </a:r>
            <a:r>
              <a:rPr lang="en-US" sz="2800" dirty="0" smtClean="0"/>
              <a:t> </a:t>
            </a:r>
            <a:r>
              <a:rPr lang="en-US" sz="2800" dirty="0" err="1" smtClean="0"/>
              <a:t>anak</a:t>
            </a:r>
            <a:r>
              <a:rPr lang="en-US" sz="2800" dirty="0" smtClean="0"/>
              <a:t> yang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menjawab</a:t>
            </a:r>
            <a:r>
              <a:rPr lang="en-US" sz="2800" dirty="0" smtClean="0"/>
              <a:t> </a:t>
            </a:r>
            <a:r>
              <a:rPr lang="en-US" sz="2800" dirty="0" err="1" smtClean="0"/>
              <a:t>soal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baik</a:t>
            </a:r>
            <a:r>
              <a:rPr lang="en-US" sz="2800" dirty="0"/>
              <a:t> </a:t>
            </a:r>
            <a:r>
              <a:rPr lang="en-US" sz="2800" dirty="0" err="1" smtClean="0"/>
              <a:t>tapi</a:t>
            </a:r>
            <a:r>
              <a:rPr lang="en-US" sz="2800" dirty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mengerti</a:t>
            </a:r>
            <a:r>
              <a:rPr lang="en-US" sz="2800" dirty="0" smtClean="0"/>
              <a:t> </a:t>
            </a:r>
            <a:r>
              <a:rPr lang="en-US" sz="2800" dirty="0" err="1" smtClean="0"/>
              <a:t>konsep</a:t>
            </a:r>
            <a:r>
              <a:rPr lang="en-US" sz="2800" dirty="0" smtClean="0"/>
              <a:t> </a:t>
            </a:r>
            <a:r>
              <a:rPr lang="en-US" sz="2800" dirty="0" err="1" smtClean="0"/>
              <a:t>penjumlahan</a:t>
            </a:r>
            <a:r>
              <a:rPr lang="en-US" sz="2800" dirty="0" smtClean="0"/>
              <a:t>, </a:t>
            </a:r>
            <a:r>
              <a:rPr lang="en-US" sz="2800" dirty="0" err="1" smtClean="0"/>
              <a:t>pengurangan</a:t>
            </a:r>
            <a:r>
              <a:rPr lang="en-US" sz="2800" dirty="0" smtClean="0"/>
              <a:t>, </a:t>
            </a:r>
            <a:r>
              <a:rPr lang="en-US" sz="2800" dirty="0" err="1" smtClean="0"/>
              <a:t>perkalian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pembagian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benar</a:t>
            </a:r>
            <a:r>
              <a:rPr lang="en-US" sz="2800" dirty="0" smtClean="0"/>
              <a:t>. </a:t>
            </a:r>
          </a:p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74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164" y="410520"/>
            <a:ext cx="10131425" cy="1456267"/>
          </a:xfrm>
        </p:spPr>
        <p:txBody>
          <a:bodyPr/>
          <a:lstStyle/>
          <a:p>
            <a:r>
              <a:rPr lang="en-US" dirty="0" smtClean="0"/>
              <a:t>BENARKAH KEMAMPUAN MATEMATIKA DITENTUKAN OLEH KEMAMPUAN MENGHITUNG?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128" y="1963524"/>
            <a:ext cx="4056331" cy="9359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KEITH DEVLIN DALAM BUKU THE MATH GENE: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031088" y="2899508"/>
            <a:ext cx="4737278" cy="14424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KEMAMPUAN MATEMATIKA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3877058" y="4647951"/>
            <a:ext cx="2112136" cy="15325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ARITHMETIC ABILITY</a:t>
            </a:r>
            <a:endParaRPr lang="en-US" sz="2000" dirty="0"/>
          </a:p>
        </p:txBody>
      </p:sp>
      <p:sp>
        <p:nvSpPr>
          <p:cNvPr id="6" name="Oval 5"/>
          <p:cNvSpPr/>
          <p:nvPr/>
        </p:nvSpPr>
        <p:spPr>
          <a:xfrm>
            <a:off x="6465194" y="4647951"/>
            <a:ext cx="2303172" cy="15325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MATHEMATIC ABILITY</a:t>
            </a:r>
            <a:endParaRPr lang="en-US" sz="2000" dirty="0"/>
          </a:p>
        </p:txBody>
      </p:sp>
      <p:sp>
        <p:nvSpPr>
          <p:cNvPr id="16" name="Curved Right Arrow 15"/>
          <p:cNvSpPr/>
          <p:nvPr/>
        </p:nvSpPr>
        <p:spPr>
          <a:xfrm>
            <a:off x="2409381" y="3509052"/>
            <a:ext cx="1544950" cy="227779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urved Right Arrow 16"/>
          <p:cNvSpPr/>
          <p:nvPr/>
        </p:nvSpPr>
        <p:spPr>
          <a:xfrm flipH="1">
            <a:off x="8768366" y="3375155"/>
            <a:ext cx="1544950" cy="227779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2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10155" y="1699954"/>
            <a:ext cx="2575775" cy="162273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ARITHMETIC ABILITY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3009777" y="178408"/>
            <a:ext cx="2176529" cy="106894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NUMBER SENSE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831598" y="808593"/>
            <a:ext cx="2176529" cy="106894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NUMERICAL ABILITY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54097" y="2029518"/>
            <a:ext cx="2176530" cy="106894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ALGORITHMIC ABILITY</a:t>
            </a:r>
            <a:endParaRPr lang="en-US" dirty="0"/>
          </a:p>
        </p:txBody>
      </p:sp>
      <p:cxnSp>
        <p:nvCxnSpPr>
          <p:cNvPr id="27" name="Straight Connector 26"/>
          <p:cNvCxnSpPr>
            <a:stCxn id="4" idx="0"/>
            <a:endCxn id="5" idx="4"/>
          </p:cNvCxnSpPr>
          <p:nvPr/>
        </p:nvCxnSpPr>
        <p:spPr>
          <a:xfrm flipH="1" flipV="1">
            <a:off x="4098042" y="1247355"/>
            <a:ext cx="1" cy="4525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1"/>
            <a:endCxn id="6" idx="5"/>
          </p:cNvCxnSpPr>
          <p:nvPr/>
        </p:nvCxnSpPr>
        <p:spPr>
          <a:xfrm flipH="1" flipV="1">
            <a:off x="2689382" y="1720996"/>
            <a:ext cx="497987" cy="21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4" idx="2"/>
            <a:endCxn id="7" idx="6"/>
          </p:cNvCxnSpPr>
          <p:nvPr/>
        </p:nvCxnSpPr>
        <p:spPr>
          <a:xfrm flipH="1">
            <a:off x="2330627" y="2511323"/>
            <a:ext cx="479528" cy="526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701044" y="1925798"/>
            <a:ext cx="2712621" cy="16227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MATHEMATIC ABILITY</a:t>
            </a:r>
            <a:endParaRPr lang="en-US" sz="2400" dirty="0"/>
          </a:p>
        </p:txBody>
      </p:sp>
      <p:sp>
        <p:nvSpPr>
          <p:cNvPr id="14" name="Oval 13"/>
          <p:cNvSpPr/>
          <p:nvPr/>
        </p:nvSpPr>
        <p:spPr>
          <a:xfrm>
            <a:off x="6008939" y="178408"/>
            <a:ext cx="2084226" cy="1238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Ability to Handle Abstraction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8147270" y="618802"/>
            <a:ext cx="2031111" cy="12288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Sense of Cause and Effect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8975468" y="1758901"/>
            <a:ext cx="2976127" cy="1672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ability to construct and follow a causal chain of facts or events</a:t>
            </a:r>
          </a:p>
        </p:txBody>
      </p:sp>
      <p:sp>
        <p:nvSpPr>
          <p:cNvPr id="18" name="Oval 17"/>
          <p:cNvSpPr/>
          <p:nvPr/>
        </p:nvSpPr>
        <p:spPr>
          <a:xfrm>
            <a:off x="8191119" y="3548536"/>
            <a:ext cx="1975553" cy="1221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Logical reasoning ability</a:t>
            </a:r>
          </a:p>
        </p:txBody>
      </p:sp>
      <p:sp>
        <p:nvSpPr>
          <p:cNvPr id="19" name="Oval 18"/>
          <p:cNvSpPr/>
          <p:nvPr/>
        </p:nvSpPr>
        <p:spPr>
          <a:xfrm>
            <a:off x="5967439" y="3976968"/>
            <a:ext cx="2179831" cy="13547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Relational reasoning ability</a:t>
            </a:r>
          </a:p>
        </p:txBody>
      </p:sp>
      <p:sp>
        <p:nvSpPr>
          <p:cNvPr id="22" name="Oval 21"/>
          <p:cNvSpPr/>
          <p:nvPr/>
        </p:nvSpPr>
        <p:spPr>
          <a:xfrm>
            <a:off x="3979093" y="3389651"/>
            <a:ext cx="2053776" cy="13547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Spational</a:t>
            </a:r>
            <a:r>
              <a:rPr lang="en-US" dirty="0" smtClean="0"/>
              <a:t> reasoning </a:t>
            </a:r>
            <a:r>
              <a:rPr lang="en-US" dirty="0"/>
              <a:t>ability</a:t>
            </a:r>
          </a:p>
        </p:txBody>
      </p:sp>
      <p:cxnSp>
        <p:nvCxnSpPr>
          <p:cNvPr id="9" name="Straight Connector 8"/>
          <p:cNvCxnSpPr>
            <a:stCxn id="13" idx="7"/>
            <a:endCxn id="15" idx="3"/>
          </p:cNvCxnSpPr>
          <p:nvPr/>
        </p:nvCxnSpPr>
        <p:spPr>
          <a:xfrm flipV="1">
            <a:off x="8016411" y="1667732"/>
            <a:ext cx="428308" cy="4957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13" idx="6"/>
            <a:endCxn id="16" idx="2"/>
          </p:cNvCxnSpPr>
          <p:nvPr/>
        </p:nvCxnSpPr>
        <p:spPr>
          <a:xfrm flipV="1">
            <a:off x="8413665" y="2594957"/>
            <a:ext cx="561803" cy="1422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3" idx="3"/>
            <a:endCxn id="22" idx="7"/>
          </p:cNvCxnSpPr>
          <p:nvPr/>
        </p:nvCxnSpPr>
        <p:spPr>
          <a:xfrm flipH="1">
            <a:off x="5732100" y="3310892"/>
            <a:ext cx="366198" cy="277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3" idx="0"/>
            <a:endCxn id="14" idx="4"/>
          </p:cNvCxnSpPr>
          <p:nvPr/>
        </p:nvCxnSpPr>
        <p:spPr>
          <a:xfrm flipH="1" flipV="1">
            <a:off x="7051052" y="1416672"/>
            <a:ext cx="6303" cy="5091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3" idx="5"/>
            <a:endCxn id="18" idx="1"/>
          </p:cNvCxnSpPr>
          <p:nvPr/>
        </p:nvCxnSpPr>
        <p:spPr>
          <a:xfrm>
            <a:off x="8016411" y="3310892"/>
            <a:ext cx="464021" cy="416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19" idx="0"/>
            <a:endCxn id="13" idx="4"/>
          </p:cNvCxnSpPr>
          <p:nvPr/>
        </p:nvCxnSpPr>
        <p:spPr>
          <a:xfrm flipV="1">
            <a:off x="7057355" y="3548536"/>
            <a:ext cx="0" cy="4284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Oval Callout 133"/>
          <p:cNvSpPr/>
          <p:nvPr/>
        </p:nvSpPr>
        <p:spPr>
          <a:xfrm>
            <a:off x="505217" y="3447232"/>
            <a:ext cx="2383962" cy="1533642"/>
          </a:xfrm>
          <a:prstGeom prst="wedgeEllipseCallout">
            <a:avLst>
              <a:gd name="adj1" fmla="val 88263"/>
              <a:gd name="adj2" fmla="val -82005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Penjumlahan</a:t>
            </a:r>
            <a:endParaRPr lang="en-US" sz="2000" dirty="0" smtClean="0">
              <a:ln w="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pPr algn="ctr"/>
            <a:r>
              <a:rPr lang="en-US" sz="2000" dirty="0" err="1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Pengurangan</a:t>
            </a:r>
            <a:endParaRPr lang="en-US" sz="2000" dirty="0" smtClean="0">
              <a:ln w="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pPr algn="ctr"/>
            <a:r>
              <a:rPr lang="en-US" sz="2000" dirty="0" err="1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Perkalian</a:t>
            </a:r>
            <a:endParaRPr lang="en-US" sz="2000" dirty="0" smtClean="0">
              <a:ln w="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pPr algn="ctr"/>
            <a:r>
              <a:rPr lang="en-US" sz="2000" dirty="0" err="1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Pembagian</a:t>
            </a:r>
            <a:endParaRPr lang="en-US" sz="2000" dirty="0">
              <a:ln w="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189377" y="5483656"/>
            <a:ext cx="9556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Jadi</a:t>
            </a:r>
            <a:r>
              <a:rPr lang="en-US" sz="3600" dirty="0" smtClean="0"/>
              <a:t> </a:t>
            </a:r>
            <a:r>
              <a:rPr lang="en-US" sz="3600" dirty="0" err="1" smtClean="0"/>
              <a:t>kemampuan</a:t>
            </a:r>
            <a:r>
              <a:rPr lang="en-US" sz="3600" dirty="0" smtClean="0"/>
              <a:t> </a:t>
            </a:r>
            <a:r>
              <a:rPr lang="en-US" sz="3600" dirty="0" err="1" smtClean="0"/>
              <a:t>berhitung</a:t>
            </a:r>
            <a:r>
              <a:rPr lang="en-US" sz="3600" dirty="0" smtClean="0"/>
              <a:t> </a:t>
            </a:r>
            <a:r>
              <a:rPr lang="en-US" sz="3600" dirty="0" err="1" smtClean="0"/>
              <a:t>hanyalah</a:t>
            </a:r>
            <a:r>
              <a:rPr lang="en-US" sz="3600" dirty="0" smtClean="0"/>
              <a:t> </a:t>
            </a:r>
            <a:r>
              <a:rPr lang="en-US" sz="3600" dirty="0" err="1" smtClean="0"/>
              <a:t>sebagian</a:t>
            </a:r>
            <a:r>
              <a:rPr lang="en-US" sz="3600" dirty="0" smtClean="0"/>
              <a:t> </a:t>
            </a:r>
            <a:r>
              <a:rPr lang="en-US" sz="3600" dirty="0" err="1" smtClean="0"/>
              <a:t>kecil</a:t>
            </a:r>
            <a:r>
              <a:rPr lang="en-US" sz="3600" dirty="0" smtClean="0"/>
              <a:t> </a:t>
            </a:r>
            <a:r>
              <a:rPr lang="en-US" sz="3600" dirty="0" err="1" smtClean="0"/>
              <a:t>dari</a:t>
            </a:r>
            <a:r>
              <a:rPr lang="en-US" sz="3600" dirty="0" smtClean="0"/>
              <a:t> </a:t>
            </a:r>
            <a:r>
              <a:rPr lang="en-US" sz="3600" dirty="0" err="1" smtClean="0"/>
              <a:t>kemampuan</a:t>
            </a:r>
            <a:r>
              <a:rPr lang="en-US" sz="3600" dirty="0" smtClean="0"/>
              <a:t> </a:t>
            </a:r>
            <a:r>
              <a:rPr lang="en-US" sz="3600" dirty="0" err="1" smtClean="0"/>
              <a:t>matematika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191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6825" y="1575623"/>
            <a:ext cx="3373051" cy="1616773"/>
          </a:xfrm>
        </p:spPr>
        <p:txBody>
          <a:bodyPr>
            <a:normAutofit/>
          </a:bodyPr>
          <a:lstStyle/>
          <a:p>
            <a:r>
              <a:rPr lang="en-US" dirty="0" smtClean="0"/>
              <a:t>PANDAI BERHITUNG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129" y="862687"/>
            <a:ext cx="1743075" cy="261937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551781" y="1520032"/>
            <a:ext cx="3634571" cy="161677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SUKSES MATEMATIKA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042327" y="3966693"/>
            <a:ext cx="1609859" cy="159698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/>
              <a:t>X</a:t>
            </a:r>
            <a:endParaRPr lang="en-US" sz="9600" dirty="0"/>
          </a:p>
        </p:txBody>
      </p:sp>
      <p:sp>
        <p:nvSpPr>
          <p:cNvPr id="12" name="TextBox 11"/>
          <p:cNvSpPr txBox="1"/>
          <p:nvPr/>
        </p:nvSpPr>
        <p:spPr>
          <a:xfrm>
            <a:off x="2698940" y="3731293"/>
            <a:ext cx="31223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Memaksa</a:t>
            </a:r>
            <a:r>
              <a:rPr lang="en-US" sz="2400" dirty="0" smtClean="0"/>
              <a:t> </a:t>
            </a:r>
            <a:r>
              <a:rPr lang="en-US" sz="2400" dirty="0" err="1" smtClean="0"/>
              <a:t>anak</a:t>
            </a:r>
            <a:r>
              <a:rPr lang="en-US" sz="2400" dirty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pandai</a:t>
            </a:r>
            <a:r>
              <a:rPr lang="en-US" sz="2400" dirty="0" smtClean="0"/>
              <a:t> </a:t>
            </a:r>
            <a:r>
              <a:rPr lang="en-US" sz="2400" dirty="0" err="1" smtClean="0"/>
              <a:t>menghitung</a:t>
            </a:r>
            <a:r>
              <a:rPr lang="en-US" sz="2400" dirty="0" smtClean="0"/>
              <a:t>, </a:t>
            </a:r>
            <a:r>
              <a:rPr lang="en-US" sz="2400" dirty="0" err="1" smtClean="0"/>
              <a:t>memberikan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soal</a:t>
            </a:r>
            <a:r>
              <a:rPr lang="en-US" sz="2400" dirty="0"/>
              <a:t> </a:t>
            </a:r>
            <a:r>
              <a:rPr lang="en-US" sz="2400" dirty="0" smtClean="0"/>
              <a:t>yang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sesuai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level </a:t>
            </a:r>
            <a:r>
              <a:rPr lang="en-US" sz="2400" dirty="0" err="1" smtClean="0"/>
              <a:t>usianya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memberikan</a:t>
            </a:r>
            <a:r>
              <a:rPr lang="en-US" sz="2400" dirty="0" smtClean="0"/>
              <a:t> target yang </a:t>
            </a:r>
            <a:r>
              <a:rPr lang="en-US" sz="2400" dirty="0" err="1" smtClean="0"/>
              <a:t>terlalu</a:t>
            </a:r>
            <a:r>
              <a:rPr lang="en-US" sz="2400" dirty="0" smtClean="0"/>
              <a:t> </a:t>
            </a:r>
            <a:r>
              <a:rPr lang="en-US" sz="2400" dirty="0" err="1" smtClean="0"/>
              <a:t>tinggi</a:t>
            </a:r>
            <a:endParaRPr lang="en-US" sz="2400" dirty="0" smtClean="0"/>
          </a:p>
        </p:txBody>
      </p:sp>
      <p:sp>
        <p:nvSpPr>
          <p:cNvPr id="13" name="Oval 12"/>
          <p:cNvSpPr/>
          <p:nvPr/>
        </p:nvSpPr>
        <p:spPr>
          <a:xfrm>
            <a:off x="6660993" y="3808567"/>
            <a:ext cx="1609859" cy="159698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14" name="Rectangle 13"/>
          <p:cNvSpPr/>
          <p:nvPr/>
        </p:nvSpPr>
        <p:spPr>
          <a:xfrm>
            <a:off x="4485194" y="1622736"/>
            <a:ext cx="7986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dirty="0"/>
              <a:t>≠</a:t>
            </a:r>
            <a:endParaRPr lang="en-US" sz="96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7066677" y="4589560"/>
            <a:ext cx="309093" cy="32633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375770" y="4164557"/>
            <a:ext cx="449128" cy="75133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317606" y="3677272"/>
            <a:ext cx="3122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anak</a:t>
            </a:r>
            <a:r>
              <a:rPr lang="en-US" sz="2400" dirty="0" smtClean="0"/>
              <a:t> </a:t>
            </a:r>
            <a:r>
              <a:rPr lang="en-US" sz="2400" dirty="0" err="1" smtClean="0"/>
              <a:t>konsep</a:t>
            </a:r>
            <a:r>
              <a:rPr lang="en-US" sz="2400" dirty="0" smtClean="0"/>
              <a:t> </a:t>
            </a:r>
            <a:r>
              <a:rPr lang="en-US" sz="2400" dirty="0" err="1" smtClean="0"/>
              <a:t>matematika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menyeluruh</a:t>
            </a:r>
            <a:r>
              <a:rPr lang="en-US" sz="2400" dirty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bertahap</a:t>
            </a:r>
            <a:r>
              <a:rPr lang="en-US" sz="2400" dirty="0" smtClean="0"/>
              <a:t> </a:t>
            </a:r>
            <a:r>
              <a:rPr lang="en-US" sz="2400" dirty="0" err="1" smtClean="0"/>
              <a:t>sesuai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kemampuan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level </a:t>
            </a:r>
            <a:r>
              <a:rPr lang="en-US" sz="2400" dirty="0" err="1" smtClean="0"/>
              <a:t>usia</a:t>
            </a:r>
            <a:r>
              <a:rPr lang="en-US" sz="2400" dirty="0" smtClean="0"/>
              <a:t> </a:t>
            </a:r>
            <a:r>
              <a:rPr lang="en-US" sz="2400" dirty="0" err="1" smtClean="0"/>
              <a:t>anak</a:t>
            </a:r>
            <a:r>
              <a:rPr lang="en-US" sz="24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4725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239</TotalTime>
  <Words>279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Celestial</vt:lpstr>
      <vt:lpstr>Matematika vs aritmatika</vt:lpstr>
      <vt:lpstr>PANDAI BERHITUNG</vt:lpstr>
      <vt:lpstr>Percakapan di sebuah TK-B:</vt:lpstr>
      <vt:lpstr>PANDANGAN yang masih banyak terjadi di masyarakat:</vt:lpstr>
      <vt:lpstr>Tidak menjadi masalah jika:</vt:lpstr>
      <vt:lpstr>BENARKAH KEMAMPUAN MATEMATIKA DITENTUKAN OLEH KEMAMPUAN MENGHITUNG?</vt:lpstr>
      <vt:lpstr>PowerPoint Presentation</vt:lpstr>
      <vt:lpstr>PANDAI BERHITUNG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Matematika vs aritmatika</dc:title>
  <dc:creator>Rini Fitriani</dc:creator>
  <cp:lastModifiedBy>Rini Fitriani</cp:lastModifiedBy>
  <cp:revision>28</cp:revision>
  <dcterms:created xsi:type="dcterms:W3CDTF">2016-08-18T07:41:34Z</dcterms:created>
  <dcterms:modified xsi:type="dcterms:W3CDTF">2016-10-29T00:28:39Z</dcterms:modified>
</cp:coreProperties>
</file>